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69" r:id="rId2"/>
    <p:sldId id="270" r:id="rId3"/>
    <p:sldId id="271" r:id="rId4"/>
    <p:sldId id="272" r:id="rId5"/>
    <p:sldId id="279" r:id="rId6"/>
    <p:sldId id="259" r:id="rId7"/>
    <p:sldId id="276" r:id="rId8"/>
    <p:sldId id="275" r:id="rId9"/>
    <p:sldId id="277" r:id="rId10"/>
    <p:sldId id="278" r:id="rId11"/>
    <p:sldId id="267" r:id="rId12"/>
    <p:sldId id="262" r:id="rId13"/>
    <p:sldId id="260" r:id="rId14"/>
    <p:sldId id="261" r:id="rId15"/>
    <p:sldId id="273" r:id="rId16"/>
    <p:sldId id="263" r:id="rId17"/>
    <p:sldId id="28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46984E-CBF2-453E-9062-B340DF2C31BB}">
          <p14:sldIdLst>
            <p14:sldId id="269"/>
            <p14:sldId id="270"/>
            <p14:sldId id="271"/>
            <p14:sldId id="272"/>
            <p14:sldId id="279"/>
            <p14:sldId id="259"/>
            <p14:sldId id="276"/>
            <p14:sldId id="275"/>
            <p14:sldId id="277"/>
            <p14:sldId id="278"/>
            <p14:sldId id="267"/>
            <p14:sldId id="262"/>
            <p14:sldId id="260"/>
            <p14:sldId id="261"/>
            <p14:sldId id="273"/>
            <p14:sldId id="263"/>
            <p14:sldId id="2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15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Tax Revenue vs. Cost of Services</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Residential Costs</c:v>
                </c:pt>
              </c:strCache>
            </c:strRef>
          </c:tx>
          <c:spPr>
            <a:solidFill>
              <a:schemeClr val="accent1"/>
            </a:solidFill>
            <a:ln>
              <a:noFill/>
            </a:ln>
            <a:effectLst/>
          </c:spPr>
          <c:invertIfNegative val="0"/>
          <c:cat>
            <c:strRef>
              <c:f>Sheet1!$A$2:$A$5</c:f>
              <c:strCache>
                <c:ptCount val="1"/>
                <c:pt idx="0">
                  <c:v>Category 1</c:v>
                </c:pt>
              </c:strCache>
            </c:strRef>
          </c:cat>
          <c:val>
            <c:numRef>
              <c:f>Sheet1!$B$2:$B$5</c:f>
              <c:numCache>
                <c:formatCode>General</c:formatCode>
                <c:ptCount val="4"/>
                <c:pt idx="0">
                  <c:v>113</c:v>
                </c:pt>
              </c:numCache>
            </c:numRef>
          </c:val>
          <c:extLst>
            <c:ext xmlns:c16="http://schemas.microsoft.com/office/drawing/2014/chart" uri="{C3380CC4-5D6E-409C-BE32-E72D297353CC}">
              <c16:uniqueId val="{00000000-2566-4F7D-975D-4CBC314DB6C9}"/>
            </c:ext>
          </c:extLst>
        </c:ser>
        <c:ser>
          <c:idx val="1"/>
          <c:order val="1"/>
          <c:tx>
            <c:strRef>
              <c:f>Sheet1!$C$1</c:f>
              <c:strCache>
                <c:ptCount val="1"/>
                <c:pt idx="0">
                  <c:v>Tax Revenue</c:v>
                </c:pt>
              </c:strCache>
            </c:strRef>
          </c:tx>
          <c:spPr>
            <a:solidFill>
              <a:schemeClr val="accent2"/>
            </a:solidFill>
            <a:ln>
              <a:noFill/>
            </a:ln>
            <a:effectLst/>
          </c:spPr>
          <c:invertIfNegative val="0"/>
          <c:cat>
            <c:strRef>
              <c:f>Sheet1!$A$2:$A$5</c:f>
              <c:strCache>
                <c:ptCount val="1"/>
                <c:pt idx="0">
                  <c:v>Category 1</c:v>
                </c:pt>
              </c:strCache>
            </c:strRef>
          </c:cat>
          <c:val>
            <c:numRef>
              <c:f>Sheet1!$C$2:$C$5</c:f>
              <c:numCache>
                <c:formatCode>General</c:formatCode>
                <c:ptCount val="4"/>
                <c:pt idx="0">
                  <c:v>100</c:v>
                </c:pt>
              </c:numCache>
            </c:numRef>
          </c:val>
          <c:extLst>
            <c:ext xmlns:c16="http://schemas.microsoft.com/office/drawing/2014/chart" uri="{C3380CC4-5D6E-409C-BE32-E72D297353CC}">
              <c16:uniqueId val="{00000001-2566-4F7D-975D-4CBC314DB6C9}"/>
            </c:ext>
          </c:extLst>
        </c:ser>
        <c:ser>
          <c:idx val="2"/>
          <c:order val="2"/>
          <c:tx>
            <c:strRef>
              <c:f>Sheet1!$D$1</c:f>
              <c:strCache>
                <c:ptCount val="1"/>
                <c:pt idx="0">
                  <c:v>Open-Space and Farmland Costs</c:v>
                </c:pt>
              </c:strCache>
            </c:strRef>
          </c:tx>
          <c:spPr>
            <a:solidFill>
              <a:schemeClr val="accent3"/>
            </a:solidFill>
            <a:ln>
              <a:noFill/>
            </a:ln>
            <a:effectLst/>
          </c:spPr>
          <c:invertIfNegative val="0"/>
          <c:cat>
            <c:strRef>
              <c:f>Sheet1!$A$2:$A$5</c:f>
              <c:strCache>
                <c:ptCount val="1"/>
                <c:pt idx="0">
                  <c:v>Category 1</c:v>
                </c:pt>
              </c:strCache>
            </c:strRef>
          </c:cat>
          <c:val>
            <c:numRef>
              <c:f>Sheet1!$D$2:$D$5</c:f>
              <c:numCache>
                <c:formatCode>General</c:formatCode>
                <c:ptCount val="4"/>
                <c:pt idx="0">
                  <c:v>39</c:v>
                </c:pt>
              </c:numCache>
            </c:numRef>
          </c:val>
          <c:extLst>
            <c:ext xmlns:c16="http://schemas.microsoft.com/office/drawing/2014/chart" uri="{C3380CC4-5D6E-409C-BE32-E72D297353CC}">
              <c16:uniqueId val="{00000002-2566-4F7D-975D-4CBC314DB6C9}"/>
            </c:ext>
          </c:extLst>
        </c:ser>
        <c:dLbls>
          <c:showLegendKey val="0"/>
          <c:showVal val="0"/>
          <c:showCatName val="0"/>
          <c:showSerName val="0"/>
          <c:showPercent val="0"/>
          <c:showBubbleSize val="0"/>
        </c:dLbls>
        <c:gapWidth val="219"/>
        <c:overlap val="-27"/>
        <c:axId val="271546624"/>
        <c:axId val="271548416"/>
      </c:barChart>
      <c:catAx>
        <c:axId val="27154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1548416"/>
        <c:crosses val="autoZero"/>
        <c:auto val="1"/>
        <c:lblAlgn val="ctr"/>
        <c:lblOffset val="100"/>
        <c:noMultiLvlLbl val="0"/>
      </c:catAx>
      <c:valAx>
        <c:axId val="271548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1546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0BA46-726E-495A-8FD0-1B713B2A7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E1A52B-202E-42D3-A867-5E59729D0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46E0FE-B189-4E8F-A3B1-6974FF00A9C8}"/>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5" name="Footer Placeholder 4">
            <a:extLst>
              <a:ext uri="{FF2B5EF4-FFF2-40B4-BE49-F238E27FC236}">
                <a16:creationId xmlns:a16="http://schemas.microsoft.com/office/drawing/2014/main" id="{F358C028-A309-4487-A8A7-16DC2257DB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51D867-6495-49E2-AC52-558956F3DDF4}"/>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2240764746"/>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F2FA-53B8-4F56-8076-50265AD75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178394-F261-4197-90B5-D5D6A19B4D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A002B-12AB-4328-8C0B-6B5B1AFDDF6B}"/>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5" name="Footer Placeholder 4">
            <a:extLst>
              <a:ext uri="{FF2B5EF4-FFF2-40B4-BE49-F238E27FC236}">
                <a16:creationId xmlns:a16="http://schemas.microsoft.com/office/drawing/2014/main" id="{B90FFD08-F7BF-4792-A1CB-F309D74550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38110A-8228-4B90-928A-0FB3F1A392FE}"/>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898089845"/>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A83808-2587-41E9-8C9C-9864E23EFB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2BA581-4C08-4207-9419-28ED7820D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4C40F-9043-4921-951E-C25321977878}"/>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5" name="Footer Placeholder 4">
            <a:extLst>
              <a:ext uri="{FF2B5EF4-FFF2-40B4-BE49-F238E27FC236}">
                <a16:creationId xmlns:a16="http://schemas.microsoft.com/office/drawing/2014/main" id="{99A53999-1E9D-4A36-92F1-F4A97F6423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BBBDCD-E055-4F3D-BEE2-B6DE9B7E6B59}"/>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219333152"/>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5235-43F5-4621-BA3D-D2B168087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96D30-B29B-4720-BC37-D6955F14C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B36FB-EC74-48EE-9FF2-1262E30F8B1E}"/>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5" name="Footer Placeholder 4">
            <a:extLst>
              <a:ext uri="{FF2B5EF4-FFF2-40B4-BE49-F238E27FC236}">
                <a16:creationId xmlns:a16="http://schemas.microsoft.com/office/drawing/2014/main" id="{8360FF41-73CD-4731-AE1C-77FA32B097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CD4211-1944-456E-B2EE-83D8C75374BD}"/>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3371802677"/>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E0A8-C47E-49F4-862B-DE6266EBC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D3D3CF-D7E7-418A-9DFA-6FB74C2A1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343B63-FD8A-4AE1-AE46-5B39B99E8121}"/>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5" name="Footer Placeholder 4">
            <a:extLst>
              <a:ext uri="{FF2B5EF4-FFF2-40B4-BE49-F238E27FC236}">
                <a16:creationId xmlns:a16="http://schemas.microsoft.com/office/drawing/2014/main" id="{6EA25EAC-E304-4876-8C5B-CAC48AACE9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60D57C-5490-4904-930C-A8882783BAB9}"/>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2524946033"/>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3348-BC43-46F9-931E-C7995E719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9E5A6C-F76F-4025-9555-212EB7BED0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9C1823-FB16-4CFC-9E28-99C210620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7FCEB7-3744-4657-BC7A-38EEFE1179C6}"/>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6" name="Footer Placeholder 5">
            <a:extLst>
              <a:ext uri="{FF2B5EF4-FFF2-40B4-BE49-F238E27FC236}">
                <a16:creationId xmlns:a16="http://schemas.microsoft.com/office/drawing/2014/main" id="{1DFB5437-2A52-47BD-A4E8-B582605353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5F6A4C-C068-4426-A5A4-5DDD18D88F53}"/>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334409257"/>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5CF2D-296C-4CC1-A1DD-EC88E91185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2D689-62C4-42B0-B6BB-F47F65EB8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D4153A-5843-4EB7-8B10-23D1C0F91D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89A44F-63DC-4F55-84DC-4BD78C07A8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1FF7F9-36E6-4C81-A4E8-FAF12073C3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37511D-DEC9-4D8B-AAF7-B13EDD32322D}"/>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8" name="Footer Placeholder 7">
            <a:extLst>
              <a:ext uri="{FF2B5EF4-FFF2-40B4-BE49-F238E27FC236}">
                <a16:creationId xmlns:a16="http://schemas.microsoft.com/office/drawing/2014/main" id="{FC8B6ADC-7F5A-493D-A979-99A6373D8D0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145C776-5DA6-4550-8C06-B40EFD61440F}"/>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3896265843"/>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71BB-85D3-4733-9745-9E6A551C0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B345AB-4910-4786-BE6F-1BF79DCE8A92}"/>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4" name="Footer Placeholder 3">
            <a:extLst>
              <a:ext uri="{FF2B5EF4-FFF2-40B4-BE49-F238E27FC236}">
                <a16:creationId xmlns:a16="http://schemas.microsoft.com/office/drawing/2014/main" id="{A2E445C3-58D9-40BB-9193-B57A06E647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78CE61B-D827-4797-8230-82CB5DDE7014}"/>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2476940522"/>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ED6625-7478-42AE-9BD5-716D826F14BE}"/>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3" name="Footer Placeholder 2">
            <a:extLst>
              <a:ext uri="{FF2B5EF4-FFF2-40B4-BE49-F238E27FC236}">
                <a16:creationId xmlns:a16="http://schemas.microsoft.com/office/drawing/2014/main" id="{FF43E1C6-ADC5-4C58-A41A-F7827513DC1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258243-E3A0-4656-9046-B575419E3D90}"/>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3434452002"/>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FC61B-30C5-43EB-909D-90AE0B79A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A18F92-3003-4E76-9F89-F9B2F0155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0E2D01-8F9C-4225-A005-CD1672DD7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42674-F8E7-46DB-8898-C1A96AEE7A2D}"/>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6" name="Footer Placeholder 5">
            <a:extLst>
              <a:ext uri="{FF2B5EF4-FFF2-40B4-BE49-F238E27FC236}">
                <a16:creationId xmlns:a16="http://schemas.microsoft.com/office/drawing/2014/main" id="{720C33D7-686D-4459-BBE5-E1BF14CF9B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0EEB59-D587-4C49-B743-232F1F3B8479}"/>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261319736"/>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679A-853C-434B-98BF-F3129D71C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690E5A-7C88-42AA-A332-368AA00E34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901585F-3131-4D9F-AC52-8DA7679584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5E5D4-674A-4408-B809-6A9975EBD446}"/>
              </a:ext>
            </a:extLst>
          </p:cNvPr>
          <p:cNvSpPr>
            <a:spLocks noGrp="1"/>
          </p:cNvSpPr>
          <p:nvPr>
            <p:ph type="dt" sz="half" idx="10"/>
          </p:nvPr>
        </p:nvSpPr>
        <p:spPr/>
        <p:txBody>
          <a:bodyPr/>
          <a:lstStyle/>
          <a:p>
            <a:fld id="{A5370277-B5C1-4A54-8F22-E142F66E1EB0}" type="datetimeFigureOut">
              <a:rPr lang="en-US" smtClean="0"/>
              <a:t>12/7/2020</a:t>
            </a:fld>
            <a:endParaRPr lang="en-US" dirty="0"/>
          </a:p>
        </p:txBody>
      </p:sp>
      <p:sp>
        <p:nvSpPr>
          <p:cNvPr id="6" name="Footer Placeholder 5">
            <a:extLst>
              <a:ext uri="{FF2B5EF4-FFF2-40B4-BE49-F238E27FC236}">
                <a16:creationId xmlns:a16="http://schemas.microsoft.com/office/drawing/2014/main" id="{42090C21-DA4F-4C4B-93C3-AB9D15DEED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7D1FFD-6E3B-48A5-AFA4-68A023D2C1F6}"/>
              </a:ext>
            </a:extLst>
          </p:cNvPr>
          <p:cNvSpPr>
            <a:spLocks noGrp="1"/>
          </p:cNvSpPr>
          <p:nvPr>
            <p:ph type="sldNum" sz="quarter" idx="12"/>
          </p:nvPr>
        </p:nvSpPr>
        <p:spPr/>
        <p:txBody>
          <a:bodyPr/>
          <a:lstStyle/>
          <a:p>
            <a:fld id="{35B7ABD1-AEEA-4CA4-BB3D-A1F9ED422803}" type="slidenum">
              <a:rPr lang="en-US" smtClean="0"/>
              <a:t>‹#›</a:t>
            </a:fld>
            <a:endParaRPr lang="en-US" dirty="0"/>
          </a:p>
        </p:txBody>
      </p:sp>
    </p:spTree>
    <p:extLst>
      <p:ext uri="{BB962C8B-B14F-4D97-AF65-F5344CB8AC3E}">
        <p14:creationId xmlns:p14="http://schemas.microsoft.com/office/powerpoint/2010/main" val="1382397049"/>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5039E-7870-43EB-B329-4672D259AF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1A5E83-40CC-4B3B-AB99-931B49D3B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95BF4-34AA-424D-AB03-FCA281D375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70277-B5C1-4A54-8F22-E142F66E1EB0}" type="datetimeFigureOut">
              <a:rPr lang="en-US" smtClean="0"/>
              <a:t>12/7/2020</a:t>
            </a:fld>
            <a:endParaRPr lang="en-US" dirty="0"/>
          </a:p>
        </p:txBody>
      </p:sp>
      <p:sp>
        <p:nvSpPr>
          <p:cNvPr id="5" name="Footer Placeholder 4">
            <a:extLst>
              <a:ext uri="{FF2B5EF4-FFF2-40B4-BE49-F238E27FC236}">
                <a16:creationId xmlns:a16="http://schemas.microsoft.com/office/drawing/2014/main" id="{0D4B5F05-1A1D-48F1-946D-3B5CEA65E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8E71C73-22D9-427B-82E0-C12C9F04B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7ABD1-AEEA-4CA4-BB3D-A1F9ED422803}" type="slidenum">
              <a:rPr lang="en-US" smtClean="0"/>
              <a:t>‹#›</a:t>
            </a:fld>
            <a:endParaRPr lang="en-US" dirty="0"/>
          </a:p>
        </p:txBody>
      </p:sp>
    </p:spTree>
    <p:extLst>
      <p:ext uri="{BB962C8B-B14F-4D97-AF65-F5344CB8AC3E}">
        <p14:creationId xmlns:p14="http://schemas.microsoft.com/office/powerpoint/2010/main" val="38369990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assistant@woodstockct.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E270-567B-43F0-90C7-FA8A426136E8}"/>
              </a:ext>
            </a:extLst>
          </p:cNvPr>
          <p:cNvSpPr>
            <a:spLocks noGrp="1"/>
          </p:cNvSpPr>
          <p:nvPr>
            <p:ph type="title"/>
          </p:nvPr>
        </p:nvSpPr>
        <p:spPr/>
        <p:txBody>
          <a:bodyPr>
            <a:noAutofit/>
          </a:bodyPr>
          <a:lstStyle/>
          <a:p>
            <a:pPr algn="ctr"/>
            <a:br>
              <a:rPr lang="en-US" sz="4800" dirty="0"/>
            </a:br>
            <a:br>
              <a:rPr lang="en-US" sz="4800" dirty="0"/>
            </a:br>
            <a:br>
              <a:rPr lang="en-US" sz="4800" dirty="0"/>
            </a:br>
            <a:r>
              <a:rPr lang="en-US" sz="4800" b="1" dirty="0"/>
              <a:t>Woodstock </a:t>
            </a:r>
            <a:br>
              <a:rPr lang="en-US" sz="4800" b="1" dirty="0"/>
            </a:br>
            <a:r>
              <a:rPr lang="en-US" sz="4800" b="1" dirty="0"/>
              <a:t>Open Space &amp; </a:t>
            </a:r>
            <a:br>
              <a:rPr lang="en-US" sz="4800" b="1" dirty="0"/>
            </a:br>
            <a:r>
              <a:rPr lang="en-US" sz="4800" b="1" dirty="0"/>
              <a:t>Farmland Preservation Committee</a:t>
            </a:r>
          </a:p>
        </p:txBody>
      </p:sp>
      <p:sp>
        <p:nvSpPr>
          <p:cNvPr id="3" name="Content Placeholder 2">
            <a:extLst>
              <a:ext uri="{FF2B5EF4-FFF2-40B4-BE49-F238E27FC236}">
                <a16:creationId xmlns:a16="http://schemas.microsoft.com/office/drawing/2014/main" id="{108F4051-F100-4651-83D8-0085999D0FC6}"/>
              </a:ext>
            </a:extLst>
          </p:cNvPr>
          <p:cNvSpPr>
            <a:spLocks noGrp="1"/>
          </p:cNvSpPr>
          <p:nvPr>
            <p:ph idx="1"/>
          </p:nvPr>
        </p:nvSpPr>
        <p:spPr/>
        <p:txBody>
          <a:bodyPr/>
          <a:lstStyle/>
          <a:p>
            <a:pPr algn="ctr"/>
            <a:endParaRPr lang="en-US" i="1" dirty="0"/>
          </a:p>
          <a:p>
            <a:pPr algn="ctr"/>
            <a:endParaRPr lang="en-US" i="1" dirty="0"/>
          </a:p>
          <a:p>
            <a:pPr algn="ctr"/>
            <a:endParaRPr lang="en-US" i="1" dirty="0"/>
          </a:p>
          <a:p>
            <a:pPr algn="ctr"/>
            <a:endParaRPr lang="en-US" i="1" dirty="0"/>
          </a:p>
          <a:p>
            <a:pPr algn="ctr"/>
            <a:r>
              <a:rPr lang="en-US" i="1" dirty="0"/>
              <a:t>Protecting Woodstock’s Rural Culture</a:t>
            </a:r>
          </a:p>
          <a:p>
            <a:pPr algn="ctr"/>
            <a:r>
              <a:rPr lang="en-US" i="1" dirty="0"/>
              <a:t>Saving Land</a:t>
            </a:r>
          </a:p>
          <a:p>
            <a:pPr algn="ctr"/>
            <a:r>
              <a:rPr lang="en-US" i="1" dirty="0"/>
              <a:t>Saving Taxes</a:t>
            </a:r>
          </a:p>
        </p:txBody>
      </p:sp>
    </p:spTree>
    <p:extLst>
      <p:ext uri="{BB962C8B-B14F-4D97-AF65-F5344CB8AC3E}">
        <p14:creationId xmlns:p14="http://schemas.microsoft.com/office/powerpoint/2010/main" val="4083683819"/>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220DD-88A8-4E54-8E26-99BCFFEEEFBE}"/>
              </a:ext>
            </a:extLst>
          </p:cNvPr>
          <p:cNvSpPr>
            <a:spLocks noGrp="1"/>
          </p:cNvSpPr>
          <p:nvPr>
            <p:ph type="title"/>
          </p:nvPr>
        </p:nvSpPr>
        <p:spPr/>
        <p:txBody>
          <a:bodyPr/>
          <a:lstStyle/>
          <a:p>
            <a:r>
              <a:rPr lang="en-US" dirty="0"/>
              <a:t>Saving Land Saves Taxes</a:t>
            </a:r>
          </a:p>
        </p:txBody>
      </p:sp>
      <p:graphicFrame>
        <p:nvGraphicFramePr>
          <p:cNvPr id="9" name="Content Placeholder 8">
            <a:extLst>
              <a:ext uri="{FF2B5EF4-FFF2-40B4-BE49-F238E27FC236}">
                <a16:creationId xmlns:a16="http://schemas.microsoft.com/office/drawing/2014/main" id="{1605DD54-8AC3-4B11-A6C1-E851A5A6C804}"/>
              </a:ext>
            </a:extLst>
          </p:cNvPr>
          <p:cNvGraphicFramePr>
            <a:graphicFrameLocks noGrp="1"/>
          </p:cNvGraphicFramePr>
          <p:nvPr>
            <p:ph sz="half" idx="1"/>
            <p:extLst>
              <p:ext uri="{D42A27DB-BD31-4B8C-83A1-F6EECF244321}">
                <p14:modId xmlns:p14="http://schemas.microsoft.com/office/powerpoint/2010/main" val="2064761931"/>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0800000">
            <a:off x="6172200" y="2058194"/>
            <a:ext cx="51816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0" name="Table 9">
            <a:extLst>
              <a:ext uri="{FF2B5EF4-FFF2-40B4-BE49-F238E27FC236}">
                <a16:creationId xmlns:a16="http://schemas.microsoft.com/office/drawing/2014/main" id="{264B3FE5-1450-4E5E-A128-194CCB4B9B03}"/>
              </a:ext>
            </a:extLst>
          </p:cNvPr>
          <p:cNvGraphicFramePr>
            <a:graphicFrameLocks noGrp="1"/>
          </p:cNvGraphicFramePr>
          <p:nvPr>
            <p:extLst>
              <p:ext uri="{D42A27DB-BD31-4B8C-83A1-F6EECF244321}">
                <p14:modId xmlns:p14="http://schemas.microsoft.com/office/powerpoint/2010/main" val="2344719457"/>
              </p:ext>
            </p:extLst>
          </p:nvPr>
        </p:nvGraphicFramePr>
        <p:xfrm>
          <a:off x="373224" y="279918"/>
          <a:ext cx="11560629" cy="6251511"/>
        </p:xfrm>
        <a:graphic>
          <a:graphicData uri="http://schemas.openxmlformats.org/drawingml/2006/table">
            <a:tbl>
              <a:tblPr/>
              <a:tblGrid>
                <a:gridCol w="11560629">
                  <a:extLst>
                    <a:ext uri="{9D8B030D-6E8A-4147-A177-3AD203B41FA5}">
                      <a16:colId xmlns:a16="http://schemas.microsoft.com/office/drawing/2014/main" val="4028607144"/>
                    </a:ext>
                  </a:extLst>
                </a:gridCol>
              </a:tblGrid>
              <a:tr h="6251511">
                <a:tc>
                  <a:txBody>
                    <a:bodyPr/>
                    <a:lstStyle/>
                    <a:p>
                      <a:endParaRPr lang="en-US" dirty="0"/>
                    </a:p>
                  </a:txBody>
                  <a:tcPr>
                    <a:lnL w="57150" cmpd="sng">
                      <a:solidFill>
                        <a:schemeClr val="accent2"/>
                      </a:solidFill>
                      <a:prstDash val="solid"/>
                    </a:lnL>
                    <a:lnR w="57150" cmpd="sng">
                      <a:solidFill>
                        <a:schemeClr val="accent2"/>
                      </a:solidFill>
                      <a:prstDash val="solid"/>
                    </a:lnR>
                    <a:lnT w="57150" cmpd="sng">
                      <a:solidFill>
                        <a:schemeClr val="accent2"/>
                      </a:solidFill>
                      <a:prstDash val="solid"/>
                    </a:lnT>
                    <a:lnB w="57150" cmpd="sng">
                      <a:solidFill>
                        <a:schemeClr val="accent2"/>
                      </a:solidFill>
                      <a:prstDash val="solid"/>
                    </a:lnB>
                  </a:tcPr>
                </a:tc>
                <a:extLst>
                  <a:ext uri="{0D108BD9-81ED-4DB2-BD59-A6C34878D82A}">
                    <a16:rowId xmlns:a16="http://schemas.microsoft.com/office/drawing/2014/main" val="1349793135"/>
                  </a:ext>
                </a:extLst>
              </a:tr>
            </a:tbl>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597" y="2016690"/>
            <a:ext cx="5569906" cy="4177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71654542"/>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B367-1ABB-475D-9288-E3269F7E6FA9}"/>
              </a:ext>
            </a:extLst>
          </p:cNvPr>
          <p:cNvSpPr>
            <a:spLocks noGrp="1"/>
          </p:cNvSpPr>
          <p:nvPr>
            <p:ph type="title"/>
          </p:nvPr>
        </p:nvSpPr>
        <p:spPr>
          <a:solidFill>
            <a:schemeClr val="accent5"/>
          </a:solidFill>
        </p:spPr>
        <p:txBody>
          <a:bodyPr/>
          <a:lstStyle/>
          <a:p>
            <a:r>
              <a:rPr lang="en-US" dirty="0"/>
              <a:t>Farmland Protection Helps Control Local Taxes</a:t>
            </a:r>
          </a:p>
        </p:txBody>
      </p:sp>
      <p:sp>
        <p:nvSpPr>
          <p:cNvPr id="3" name="Content Placeholder 2">
            <a:extLst>
              <a:ext uri="{FF2B5EF4-FFF2-40B4-BE49-F238E27FC236}">
                <a16:creationId xmlns:a16="http://schemas.microsoft.com/office/drawing/2014/main" id="{AF1A6C80-B437-46CB-9277-7FAB9AEC8CBE}"/>
              </a:ext>
            </a:extLst>
          </p:cNvPr>
          <p:cNvSpPr>
            <a:spLocks noGrp="1"/>
          </p:cNvSpPr>
          <p:nvPr>
            <p:ph idx="1"/>
          </p:nvPr>
        </p:nvSpPr>
        <p:spPr>
          <a:xfrm>
            <a:off x="488515" y="1825625"/>
            <a:ext cx="10865285" cy="4351338"/>
          </a:xfrm>
          <a:ln w="38100">
            <a:solidFill>
              <a:schemeClr val="accent5"/>
            </a:solidFill>
          </a:ln>
        </p:spPr>
        <p:txBody>
          <a:bodyPr/>
          <a:lstStyle/>
          <a:p>
            <a:r>
              <a:rPr lang="en-US" dirty="0"/>
              <a:t>Studies show that tax revenue on open space, in general, and farmland in particular, subsidizes other town costs. Nationally, the open-space/working farmland average cost is 36 cents of services required for every $1 of tax revenue generated. Nationally, residential unit average cost is $1.15 of services required for every $1 of tax revenue generated.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193" y="4117669"/>
            <a:ext cx="8668011" cy="2492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81073299"/>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A173957-49AA-4A4B-B3A7-0D7C9921DDB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785" r="7785"/>
          <a:stretch/>
        </p:blipFill>
        <p:spPr>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 Placeholder 7">
            <a:extLst>
              <a:ext uri="{FF2B5EF4-FFF2-40B4-BE49-F238E27FC236}">
                <a16:creationId xmlns:a16="http://schemas.microsoft.com/office/drawing/2014/main" id="{51C3C027-A29D-471C-954D-0C071FBC529D}"/>
              </a:ext>
            </a:extLst>
          </p:cNvPr>
          <p:cNvSpPr>
            <a:spLocks noGrp="1"/>
          </p:cNvSpPr>
          <p:nvPr>
            <p:ph type="body" sz="half" idx="2"/>
          </p:nvPr>
        </p:nvSpPr>
        <p:spPr/>
        <p:txBody>
          <a:bodyPr>
            <a:normAutofit/>
          </a:bodyPr>
          <a:lstStyle/>
          <a:p>
            <a:r>
              <a:rPr lang="en-US" sz="2800" i="1" dirty="0"/>
              <a:t>Maplecrest Farm is currently owned by the Young family and contributes to their home farm, Valleyside Farm. Protecting this property is part of their sustainability plan. </a:t>
            </a:r>
          </a:p>
        </p:txBody>
      </p:sp>
    </p:spTree>
    <p:extLst>
      <p:ext uri="{BB962C8B-B14F-4D97-AF65-F5344CB8AC3E}">
        <p14:creationId xmlns:p14="http://schemas.microsoft.com/office/powerpoint/2010/main" val="1469685006"/>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F92831-5964-4E70-887E-F4A0A8A2758B}"/>
              </a:ext>
            </a:extLst>
          </p:cNvPr>
          <p:cNvSpPr>
            <a:spLocks noGrp="1"/>
          </p:cNvSpPr>
          <p:nvPr>
            <p:ph type="title"/>
          </p:nvPr>
        </p:nvSpPr>
        <p:spPr>
          <a:solidFill>
            <a:srgbClr val="FFC000"/>
          </a:solidFill>
        </p:spPr>
        <p:txBody>
          <a:bodyPr/>
          <a:lstStyle/>
          <a:p>
            <a:pPr algn="ctr"/>
            <a:r>
              <a:rPr lang="en-US" dirty="0"/>
              <a:t>Maplecrest Farm</a:t>
            </a:r>
          </a:p>
        </p:txBody>
      </p:sp>
      <p:sp>
        <p:nvSpPr>
          <p:cNvPr id="5" name="Content Placeholder 4">
            <a:extLst>
              <a:ext uri="{FF2B5EF4-FFF2-40B4-BE49-F238E27FC236}">
                <a16:creationId xmlns:a16="http://schemas.microsoft.com/office/drawing/2014/main" id="{9AFC82AF-F97A-45E5-BE69-1116D7198148}"/>
              </a:ext>
            </a:extLst>
          </p:cNvPr>
          <p:cNvSpPr>
            <a:spLocks noGrp="1"/>
          </p:cNvSpPr>
          <p:nvPr>
            <p:ph sz="half" idx="1"/>
          </p:nvPr>
        </p:nvSpPr>
        <p:spPr>
          <a:ln w="38100">
            <a:solidFill>
              <a:schemeClr val="accent4"/>
            </a:solidFill>
          </a:ln>
        </p:spPr>
        <p:txBody>
          <a:bodyPr/>
          <a:lstStyle/>
          <a:p>
            <a:r>
              <a:rPr lang="en-US" dirty="0"/>
              <a:t>140 +/- Acres </a:t>
            </a:r>
          </a:p>
          <a:p>
            <a:r>
              <a:rPr lang="en-US" dirty="0"/>
              <a:t>111 Acres of prime and important agricultural soils</a:t>
            </a:r>
          </a:p>
          <a:p>
            <a:r>
              <a:rPr lang="en-US" dirty="0"/>
              <a:t>Currently supports Valleyside Dairy Farm</a:t>
            </a:r>
          </a:p>
          <a:p>
            <a:r>
              <a:rPr lang="en-US" dirty="0"/>
              <a:t>Land will remain private </a:t>
            </a:r>
          </a:p>
          <a:p>
            <a:r>
              <a:rPr lang="en-US" dirty="0"/>
              <a:t>Land will remain on tax rolls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300590" y="2016691"/>
            <a:ext cx="5369491" cy="4027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36287568"/>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645065" y="1903956"/>
            <a:ext cx="6137752" cy="46033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4">
            <a:extLst>
              <a:ext uri="{FF2B5EF4-FFF2-40B4-BE49-F238E27FC236}">
                <a16:creationId xmlns:a16="http://schemas.microsoft.com/office/drawing/2014/main" id="{04E35CC3-A814-470D-902C-2D74781699C7}"/>
              </a:ext>
            </a:extLst>
          </p:cNvPr>
          <p:cNvSpPr>
            <a:spLocks noGrp="1"/>
          </p:cNvSpPr>
          <p:nvPr>
            <p:ph type="title"/>
          </p:nvPr>
        </p:nvSpPr>
        <p:spPr>
          <a:solidFill>
            <a:schemeClr val="accent2"/>
          </a:solidFill>
        </p:spPr>
        <p:txBody>
          <a:bodyPr/>
          <a:lstStyle/>
          <a:p>
            <a:r>
              <a:rPr lang="en-US" dirty="0"/>
              <a:t>Plan of Conservation and Development</a:t>
            </a:r>
          </a:p>
        </p:txBody>
      </p:sp>
      <p:sp>
        <p:nvSpPr>
          <p:cNvPr id="6" name="Content Placeholder 5">
            <a:extLst>
              <a:ext uri="{FF2B5EF4-FFF2-40B4-BE49-F238E27FC236}">
                <a16:creationId xmlns:a16="http://schemas.microsoft.com/office/drawing/2014/main" id="{EBA5C414-ACD5-4A1D-9310-E1A698A81E92}"/>
              </a:ext>
            </a:extLst>
          </p:cNvPr>
          <p:cNvSpPr>
            <a:spLocks noGrp="1"/>
          </p:cNvSpPr>
          <p:nvPr>
            <p:ph idx="1"/>
          </p:nvPr>
        </p:nvSpPr>
        <p:spPr/>
        <p:txBody>
          <a:bodyPr>
            <a:normAutofit/>
          </a:bodyPr>
          <a:lstStyle/>
          <a:p>
            <a:r>
              <a:rPr lang="en-US" dirty="0"/>
              <a:t>The Woodstock Plan of </a:t>
            </a:r>
          </a:p>
          <a:p>
            <a:pPr marL="0" indent="0">
              <a:buNone/>
            </a:pPr>
            <a:r>
              <a:rPr lang="en-US" dirty="0"/>
              <a:t>Conservation and Development </a:t>
            </a:r>
          </a:p>
          <a:p>
            <a:pPr marL="0" indent="0">
              <a:buNone/>
            </a:pPr>
            <a:r>
              <a:rPr lang="en-US" dirty="0"/>
              <a:t>has identified agricultural land </a:t>
            </a:r>
          </a:p>
          <a:p>
            <a:pPr marL="0" indent="0">
              <a:buNone/>
            </a:pPr>
            <a:r>
              <a:rPr lang="en-US" dirty="0"/>
              <a:t>as a prime conservation </a:t>
            </a:r>
          </a:p>
          <a:p>
            <a:pPr marL="0" indent="0">
              <a:buNone/>
            </a:pPr>
            <a:r>
              <a:rPr lang="en-US" dirty="0"/>
              <a:t>objective.</a:t>
            </a:r>
          </a:p>
          <a:p>
            <a:r>
              <a:rPr lang="en-US" dirty="0"/>
              <a:t>Protecting Maplecrest Farm </a:t>
            </a:r>
          </a:p>
          <a:p>
            <a:pPr marL="0" indent="0">
              <a:buNone/>
            </a:pPr>
            <a:r>
              <a:rPr lang="en-US" dirty="0"/>
              <a:t>supports that plan.</a:t>
            </a:r>
          </a:p>
        </p:txBody>
      </p:sp>
    </p:spTree>
    <p:extLst>
      <p:ext uri="{BB962C8B-B14F-4D97-AF65-F5344CB8AC3E}">
        <p14:creationId xmlns:p14="http://schemas.microsoft.com/office/powerpoint/2010/main" val="1970328086"/>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75C5-B302-493E-ACAC-B1D8DE0D44C2}"/>
              </a:ext>
            </a:extLst>
          </p:cNvPr>
          <p:cNvSpPr>
            <a:spLocks noGrp="1"/>
          </p:cNvSpPr>
          <p:nvPr>
            <p:ph type="title"/>
          </p:nvPr>
        </p:nvSpPr>
        <p:spPr>
          <a:solidFill>
            <a:srgbClr val="92D050"/>
          </a:solidFill>
        </p:spPr>
        <p:txBody>
          <a:bodyPr/>
          <a:lstStyle/>
          <a:p>
            <a:pPr algn="ctr"/>
            <a:r>
              <a:rPr lang="en-US" dirty="0"/>
              <a:t>Where does the money come from?</a:t>
            </a:r>
          </a:p>
        </p:txBody>
      </p:sp>
      <p:sp>
        <p:nvSpPr>
          <p:cNvPr id="3" name="Content Placeholder 2">
            <a:extLst>
              <a:ext uri="{FF2B5EF4-FFF2-40B4-BE49-F238E27FC236}">
                <a16:creationId xmlns:a16="http://schemas.microsoft.com/office/drawing/2014/main" id="{A9AE0ED4-BCDE-4DF7-8AF9-0E620F8C7A28}"/>
              </a:ext>
            </a:extLst>
          </p:cNvPr>
          <p:cNvSpPr>
            <a:spLocks noGrp="1"/>
          </p:cNvSpPr>
          <p:nvPr>
            <p:ph idx="1"/>
          </p:nvPr>
        </p:nvSpPr>
        <p:spPr>
          <a:ln w="38100">
            <a:solidFill>
              <a:srgbClr val="92D050"/>
            </a:solidFill>
          </a:ln>
        </p:spPr>
        <p:txBody>
          <a:bodyPr/>
          <a:lstStyle/>
          <a:p>
            <a:r>
              <a:rPr lang="en-US" dirty="0"/>
              <a:t>Most of the conservation costs (75%) will be paid for by CT Department of Agriculture’s Farmland Preservation Program and the NRCS</a:t>
            </a:r>
          </a:p>
          <a:p>
            <a:r>
              <a:rPr lang="en-US" dirty="0"/>
              <a:t>If approved Woodstock will pay the remaining 25%</a:t>
            </a:r>
          </a:p>
          <a:p>
            <a:r>
              <a:rPr lang="en-US" dirty="0"/>
              <a:t>Woodstock’s share comes from a special fund – the Open Space Acquisition Fund – funded through the town budget, PA 490 payments, and Fees in Lieu of Open-Space</a:t>
            </a:r>
          </a:p>
          <a:p>
            <a:r>
              <a:rPr lang="en-US" dirty="0"/>
              <a:t>It may ONLY be used for such projects</a:t>
            </a:r>
          </a:p>
        </p:txBody>
      </p:sp>
    </p:spTree>
    <p:extLst>
      <p:ext uri="{BB962C8B-B14F-4D97-AF65-F5344CB8AC3E}">
        <p14:creationId xmlns:p14="http://schemas.microsoft.com/office/powerpoint/2010/main" val="3927351977"/>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647C7C-2B10-49B0-B72A-E8CF4E2B477A}"/>
              </a:ext>
            </a:extLst>
          </p:cNvPr>
          <p:cNvSpPr>
            <a:spLocks noGrp="1"/>
          </p:cNvSpPr>
          <p:nvPr>
            <p:ph type="title"/>
          </p:nvPr>
        </p:nvSpPr>
        <p:spPr>
          <a:solidFill>
            <a:srgbClr val="92D050"/>
          </a:solidFill>
        </p:spPr>
        <p:txBody>
          <a:bodyPr/>
          <a:lstStyle/>
          <a:p>
            <a:pPr algn="ctr"/>
            <a:r>
              <a:rPr lang="en-US" dirty="0"/>
              <a:t>Paying for the project</a:t>
            </a:r>
          </a:p>
        </p:txBody>
      </p:sp>
      <p:sp>
        <p:nvSpPr>
          <p:cNvPr id="6" name="Content Placeholder 5">
            <a:extLst>
              <a:ext uri="{FF2B5EF4-FFF2-40B4-BE49-F238E27FC236}">
                <a16:creationId xmlns:a16="http://schemas.microsoft.com/office/drawing/2014/main" id="{7C526328-54B7-410B-A3F6-9DCE65703EA4}"/>
              </a:ext>
            </a:extLst>
          </p:cNvPr>
          <p:cNvSpPr>
            <a:spLocks noGrp="1"/>
          </p:cNvSpPr>
          <p:nvPr>
            <p:ph idx="1"/>
          </p:nvPr>
        </p:nvSpPr>
        <p:spPr>
          <a:ln w="38100">
            <a:solidFill>
              <a:srgbClr val="92D050"/>
            </a:solidFill>
          </a:ln>
        </p:spPr>
        <p:txBody>
          <a:bodyPr/>
          <a:lstStyle/>
          <a:p>
            <a:r>
              <a:rPr lang="en-US" dirty="0"/>
              <a:t>Woodstock will pay for 25% of the conservation costs. The CT Department of Agriculture and NRCS will pay for the rest.</a:t>
            </a:r>
          </a:p>
          <a:p>
            <a:r>
              <a:rPr lang="en-US" dirty="0"/>
              <a:t>There will be </a:t>
            </a:r>
            <a:r>
              <a:rPr lang="en-US" b="1" dirty="0"/>
              <a:t>no increase to the town budget</a:t>
            </a:r>
            <a:r>
              <a:rPr lang="en-US" dirty="0"/>
              <a:t>.  </a:t>
            </a:r>
          </a:p>
          <a:p>
            <a:r>
              <a:rPr lang="en-US" dirty="0"/>
              <a:t>The Open-Space fund has adequate funds for this project. </a:t>
            </a:r>
          </a:p>
          <a:p>
            <a:r>
              <a:rPr lang="en-US" dirty="0"/>
              <a:t>The money may </a:t>
            </a:r>
            <a:r>
              <a:rPr lang="en-US" b="1" dirty="0"/>
              <a:t>ONLY</a:t>
            </a:r>
            <a:r>
              <a:rPr lang="en-US" dirty="0"/>
              <a:t> be used for such projects.</a:t>
            </a:r>
          </a:p>
          <a:p>
            <a:endParaRPr lang="en-US" dirty="0"/>
          </a:p>
          <a:p>
            <a:endParaRPr lang="en-US" dirty="0"/>
          </a:p>
        </p:txBody>
      </p:sp>
    </p:spTree>
    <p:extLst>
      <p:ext uri="{BB962C8B-B14F-4D97-AF65-F5344CB8AC3E}">
        <p14:creationId xmlns:p14="http://schemas.microsoft.com/office/powerpoint/2010/main" val="1348046774"/>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E7E2-EA24-44AE-A982-5E89438915CB}"/>
              </a:ext>
            </a:extLst>
          </p:cNvPr>
          <p:cNvSpPr>
            <a:spLocks noGrp="1"/>
          </p:cNvSpPr>
          <p:nvPr>
            <p:ph type="title"/>
          </p:nvPr>
        </p:nvSpPr>
        <p:spPr>
          <a:solidFill>
            <a:schemeClr val="accent1"/>
          </a:solidFill>
        </p:spPr>
        <p:txBody>
          <a:bodyPr/>
          <a:lstStyle/>
          <a:p>
            <a:r>
              <a:rPr lang="en-US" dirty="0"/>
              <a:t>What is the Next Step?</a:t>
            </a:r>
          </a:p>
        </p:txBody>
      </p:sp>
      <p:sp>
        <p:nvSpPr>
          <p:cNvPr id="3" name="Content Placeholder 2">
            <a:extLst>
              <a:ext uri="{FF2B5EF4-FFF2-40B4-BE49-F238E27FC236}">
                <a16:creationId xmlns:a16="http://schemas.microsoft.com/office/drawing/2014/main" id="{684830E5-6393-40E6-A5C4-F0E535AF2DEB}"/>
              </a:ext>
            </a:extLst>
          </p:cNvPr>
          <p:cNvSpPr>
            <a:spLocks noGrp="1"/>
          </p:cNvSpPr>
          <p:nvPr>
            <p:ph idx="1"/>
          </p:nvPr>
        </p:nvSpPr>
        <p:spPr/>
        <p:txBody>
          <a:bodyPr>
            <a:normAutofit lnSpcReduction="10000"/>
          </a:bodyPr>
          <a:lstStyle/>
          <a:p>
            <a:r>
              <a:rPr lang="en-US" dirty="0"/>
              <a:t>Normally this would proceed to a vote at a town meeting</a:t>
            </a:r>
          </a:p>
          <a:p>
            <a:r>
              <a:rPr lang="en-US" dirty="0"/>
              <a:t>Due to the COVID-19 pandemic and the rising number of cases throughout the region, the Board of Selectmen will move forward with this purchase under Executive Orders 7S.7 and 7CC.1</a:t>
            </a:r>
          </a:p>
          <a:p>
            <a:pPr lvl="1"/>
            <a:r>
              <a:rPr lang="en-US" dirty="0"/>
              <a:t>This allows the Boards of Selectmen and Finance, by a majority vote of each, to approve the purchase of the development rights of Maplecrest Farm in partnership with the State of Connecticut Department of Agriculture</a:t>
            </a:r>
          </a:p>
          <a:p>
            <a:pPr lvl="1"/>
            <a:r>
              <a:rPr lang="en-US" dirty="0"/>
              <a:t>Voting will take place at the December 17</a:t>
            </a:r>
            <a:r>
              <a:rPr lang="en-US" baseline="30000" dirty="0"/>
              <a:t>th</a:t>
            </a:r>
            <a:r>
              <a:rPr lang="en-US" dirty="0"/>
              <a:t> Board of Selectmen meeting and the January 12</a:t>
            </a:r>
            <a:r>
              <a:rPr lang="en-US" baseline="30000" dirty="0"/>
              <a:t>th</a:t>
            </a:r>
            <a:r>
              <a:rPr lang="en-US" dirty="0"/>
              <a:t> Board of Finance meeting</a:t>
            </a:r>
          </a:p>
          <a:p>
            <a:r>
              <a:rPr lang="en-US" dirty="0"/>
              <a:t>For more information contact the Woodstock First Selectman’s Office at </a:t>
            </a:r>
            <a:r>
              <a:rPr lang="en-US" dirty="0">
                <a:hlinkClick r:id="rId2"/>
              </a:rPr>
              <a:t>assistant@woodstockct.gov</a:t>
            </a:r>
            <a:r>
              <a:rPr lang="en-US" dirty="0"/>
              <a:t> or 860-928-0208 ext. 336</a:t>
            </a:r>
          </a:p>
        </p:txBody>
      </p:sp>
    </p:spTree>
    <p:extLst>
      <p:ext uri="{BB962C8B-B14F-4D97-AF65-F5344CB8AC3E}">
        <p14:creationId xmlns:p14="http://schemas.microsoft.com/office/powerpoint/2010/main" val="3293288313"/>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EA2F-0F05-4FF7-A95A-2BB810AE90FE}"/>
              </a:ext>
            </a:extLst>
          </p:cNvPr>
          <p:cNvSpPr>
            <a:spLocks noGrp="1"/>
          </p:cNvSpPr>
          <p:nvPr>
            <p:ph type="title"/>
          </p:nvPr>
        </p:nvSpPr>
        <p:spPr>
          <a:xfrm>
            <a:off x="838200" y="365125"/>
            <a:ext cx="10515600" cy="2431341"/>
          </a:xfrm>
          <a:solidFill>
            <a:schemeClr val="accent4"/>
          </a:solidFill>
          <a:ln>
            <a:solidFill>
              <a:schemeClr val="accent2"/>
            </a:solidFill>
          </a:ln>
        </p:spPr>
        <p:txBody>
          <a:bodyPr>
            <a:normAutofit fontScale="90000"/>
          </a:bodyPr>
          <a:lstStyle/>
          <a:p>
            <a:pPr algn="ctr"/>
            <a:br>
              <a:rPr lang="en-US" dirty="0"/>
            </a:br>
            <a:r>
              <a:rPr lang="en-US" dirty="0"/>
              <a:t>Woodstock </a:t>
            </a:r>
            <a:br>
              <a:rPr lang="en-US" dirty="0"/>
            </a:br>
            <a:r>
              <a:rPr lang="en-US" dirty="0"/>
              <a:t>Open Space &amp; Farmland Preservation Committee</a:t>
            </a:r>
            <a:br>
              <a:rPr lang="en-US" dirty="0"/>
            </a:br>
            <a:r>
              <a:rPr lang="en-US" dirty="0"/>
              <a:t>History</a:t>
            </a:r>
            <a:br>
              <a:rPr lang="en-US" dirty="0"/>
            </a:br>
            <a:endParaRPr lang="en-US" dirty="0"/>
          </a:p>
        </p:txBody>
      </p:sp>
      <p:sp>
        <p:nvSpPr>
          <p:cNvPr id="3" name="Content Placeholder 2">
            <a:extLst>
              <a:ext uri="{FF2B5EF4-FFF2-40B4-BE49-F238E27FC236}">
                <a16:creationId xmlns:a16="http://schemas.microsoft.com/office/drawing/2014/main" id="{C242531D-8534-4B11-9760-8635EAB39D26}"/>
              </a:ext>
            </a:extLst>
          </p:cNvPr>
          <p:cNvSpPr>
            <a:spLocks noGrp="1"/>
          </p:cNvSpPr>
          <p:nvPr>
            <p:ph idx="1"/>
          </p:nvPr>
        </p:nvSpPr>
        <p:spPr>
          <a:xfrm>
            <a:off x="1012054" y="2911875"/>
            <a:ext cx="10341746" cy="3311372"/>
          </a:xfrm>
          <a:ln w="38100">
            <a:solidFill>
              <a:schemeClr val="accent4"/>
            </a:solidFill>
          </a:ln>
        </p:spPr>
        <p:txBody>
          <a:bodyPr>
            <a:normAutofit lnSpcReduction="10000"/>
          </a:bodyPr>
          <a:lstStyle/>
          <a:p>
            <a:r>
              <a:rPr lang="en-US" dirty="0"/>
              <a:t>Established in 1999 by town ordinance and charged with recommending properties to be protected through conveyance or conservation easements in compliance with Plan of Conservation &amp; Development.</a:t>
            </a:r>
          </a:p>
          <a:p>
            <a:r>
              <a:rPr lang="en-US" dirty="0"/>
              <a:t>Members meet privately with landowners to discuss conservation options.</a:t>
            </a:r>
          </a:p>
          <a:p>
            <a:r>
              <a:rPr lang="en-US" dirty="0"/>
              <a:t>State conservation goals are 22% of total acreage. Woodstock currently has protected less than 10%. </a:t>
            </a:r>
          </a:p>
          <a:p>
            <a:endParaRPr lang="en-US" dirty="0"/>
          </a:p>
        </p:txBody>
      </p:sp>
    </p:spTree>
    <p:extLst>
      <p:ext uri="{BB962C8B-B14F-4D97-AF65-F5344CB8AC3E}">
        <p14:creationId xmlns:p14="http://schemas.microsoft.com/office/powerpoint/2010/main" val="2809715576"/>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F557-048A-4877-AEBA-C360702F95D3}"/>
              </a:ext>
            </a:extLst>
          </p:cNvPr>
          <p:cNvSpPr>
            <a:spLocks noGrp="1"/>
          </p:cNvSpPr>
          <p:nvPr>
            <p:ph type="title"/>
          </p:nvPr>
        </p:nvSpPr>
        <p:spPr>
          <a:xfrm>
            <a:off x="838200" y="339725"/>
            <a:ext cx="10515600" cy="1325563"/>
          </a:xfrm>
          <a:solidFill>
            <a:srgbClr val="92D050"/>
          </a:solidFill>
        </p:spPr>
        <p:txBody>
          <a:bodyPr>
            <a:normAutofit/>
          </a:bodyPr>
          <a:lstStyle/>
          <a:p>
            <a:pPr algn="ctr"/>
            <a:r>
              <a:rPr lang="en-US" sz="4000" dirty="0"/>
              <a:t>Who We Are: Membership 2020</a:t>
            </a:r>
          </a:p>
        </p:txBody>
      </p:sp>
      <p:sp>
        <p:nvSpPr>
          <p:cNvPr id="3" name="Content Placeholder 2">
            <a:extLst>
              <a:ext uri="{FF2B5EF4-FFF2-40B4-BE49-F238E27FC236}">
                <a16:creationId xmlns:a16="http://schemas.microsoft.com/office/drawing/2014/main" id="{4B051D42-C19A-4466-9E12-61E068AD1B22}"/>
              </a:ext>
            </a:extLst>
          </p:cNvPr>
          <p:cNvSpPr>
            <a:spLocks noGrp="1"/>
          </p:cNvSpPr>
          <p:nvPr>
            <p:ph idx="1"/>
          </p:nvPr>
        </p:nvSpPr>
        <p:spPr>
          <a:ln w="38100">
            <a:solidFill>
              <a:srgbClr val="92D050"/>
            </a:solidFill>
          </a:ln>
        </p:spPr>
        <p:txBody>
          <a:bodyPr/>
          <a:lstStyle/>
          <a:p>
            <a:r>
              <a:rPr lang="en-US" sz="2000" dirty="0"/>
              <a:t>Committee members serve at the pleasure of the Board of Selectmen and represent numerous town boards and commissions:</a:t>
            </a:r>
          </a:p>
          <a:p>
            <a:r>
              <a:rPr lang="en-US" sz="2000" dirty="0"/>
              <a:t>Crystal Adams – Conservation Commission Rep</a:t>
            </a:r>
          </a:p>
          <a:p>
            <a:r>
              <a:rPr lang="en-US" sz="2000" dirty="0"/>
              <a:t>Dawn Adiletta – Chair and member at Large</a:t>
            </a:r>
          </a:p>
          <a:p>
            <a:r>
              <a:rPr lang="en-US" sz="2000" dirty="0"/>
              <a:t>Syd Blodgett – Secretary and Planning &amp; Zoning Rep</a:t>
            </a:r>
          </a:p>
          <a:p>
            <a:r>
              <a:rPr lang="en-US" sz="2000" dirty="0"/>
              <a:t>Charlene Cutler – Board of Finance Rep</a:t>
            </a:r>
          </a:p>
          <a:p>
            <a:r>
              <a:rPr lang="en-US" sz="2000" dirty="0"/>
              <a:t>George French – member at large</a:t>
            </a:r>
          </a:p>
          <a:p>
            <a:r>
              <a:rPr lang="en-US" sz="2000" dirty="0"/>
              <a:t>Roger Gale – member at large</a:t>
            </a:r>
          </a:p>
          <a:p>
            <a:r>
              <a:rPr lang="en-US" sz="2000" dirty="0"/>
              <a:t>Amy Monahan – Recreation Commission Rep</a:t>
            </a:r>
          </a:p>
          <a:p>
            <a:r>
              <a:rPr lang="en-US" sz="2000" dirty="0"/>
              <a:t>Stewart Morse – Agriculture Commission Rep</a:t>
            </a:r>
          </a:p>
          <a:p>
            <a:r>
              <a:rPr lang="en-US" sz="2000" dirty="0"/>
              <a:t>Chandler Paquette – Board of Selectmen Rep</a:t>
            </a:r>
          </a:p>
          <a:p>
            <a:endParaRPr lang="en-US" sz="2000" dirty="0"/>
          </a:p>
          <a:p>
            <a:endParaRPr lang="en-US" dirty="0"/>
          </a:p>
        </p:txBody>
      </p:sp>
    </p:spTree>
    <p:extLst>
      <p:ext uri="{BB962C8B-B14F-4D97-AF65-F5344CB8AC3E}">
        <p14:creationId xmlns:p14="http://schemas.microsoft.com/office/powerpoint/2010/main" val="992066744"/>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220C-E762-4F32-AA89-4DF6D4D5ED0F}"/>
              </a:ext>
            </a:extLst>
          </p:cNvPr>
          <p:cNvSpPr>
            <a:spLocks noGrp="1"/>
          </p:cNvSpPr>
          <p:nvPr>
            <p:ph type="title"/>
          </p:nvPr>
        </p:nvSpPr>
        <p:spPr>
          <a:solidFill>
            <a:srgbClr val="92D050"/>
          </a:solidFill>
        </p:spPr>
        <p:txBody>
          <a:bodyPr/>
          <a:lstStyle/>
          <a:p>
            <a:pPr algn="ctr"/>
            <a:r>
              <a:rPr lang="en-US" dirty="0"/>
              <a:t>Woodstock Protected Farms</a:t>
            </a:r>
          </a:p>
        </p:txBody>
      </p:sp>
      <p:sp>
        <p:nvSpPr>
          <p:cNvPr id="3" name="Content Placeholder 2">
            <a:extLst>
              <a:ext uri="{FF2B5EF4-FFF2-40B4-BE49-F238E27FC236}">
                <a16:creationId xmlns:a16="http://schemas.microsoft.com/office/drawing/2014/main" id="{2F06E120-8246-419D-AB28-27DAE1A4B641}"/>
              </a:ext>
            </a:extLst>
          </p:cNvPr>
          <p:cNvSpPr>
            <a:spLocks noGrp="1"/>
          </p:cNvSpPr>
          <p:nvPr>
            <p:ph idx="1"/>
          </p:nvPr>
        </p:nvSpPr>
        <p:spPr>
          <a:ln w="38100">
            <a:solidFill>
              <a:srgbClr val="92D050"/>
            </a:solidFill>
          </a:ln>
        </p:spPr>
        <p:txBody>
          <a:bodyPr/>
          <a:lstStyle/>
          <a:p>
            <a:r>
              <a:rPr lang="en-US" dirty="0"/>
              <a:t>Thanks to the foresight of numerous Woodstock farm families and the preservation programs of Connecticut Department of Agriculture (CT DoAG) and the Natural Resources Conservation Service (NRCS) Woodstock has 17 protected farms. The town has partnered on five (5) of those projects.  </a:t>
            </a:r>
          </a:p>
          <a:p>
            <a:r>
              <a:rPr lang="en-US" dirty="0"/>
              <a:t>We are moving forward with the next project, the purchase of development rights of </a:t>
            </a:r>
            <a:r>
              <a:rPr lang="en-US" dirty="0" err="1"/>
              <a:t>Maplecrest</a:t>
            </a:r>
            <a:r>
              <a:rPr lang="en-US" dirty="0"/>
              <a:t> Farm.</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123264482"/>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45C2DDB-9BE7-4C95-9F22-6CBBD43EC3BF}"/>
              </a:ext>
            </a:extLst>
          </p:cNvPr>
          <p:cNvSpPr/>
          <p:nvPr/>
        </p:nvSpPr>
        <p:spPr>
          <a:xfrm>
            <a:off x="326571" y="569168"/>
            <a:ext cx="9626082" cy="5868955"/>
          </a:xfrm>
          <a:prstGeom prst="roundRect">
            <a:avLst/>
          </a:prstGeom>
          <a:blipFill dpi="0" rotWithShape="1">
            <a:blip r:embed="rId2">
              <a:alphaModFix amt="5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F81DA8-CFDF-49FF-9F47-139DB98BB742}"/>
              </a:ext>
            </a:extLst>
          </p:cNvPr>
          <p:cNvSpPr txBox="1"/>
          <p:nvPr/>
        </p:nvSpPr>
        <p:spPr>
          <a:xfrm>
            <a:off x="2192694" y="1847461"/>
            <a:ext cx="5980922" cy="3293209"/>
          </a:xfrm>
          <a:prstGeom prst="rect">
            <a:avLst/>
          </a:prstGeom>
          <a:noFill/>
        </p:spPr>
        <p:txBody>
          <a:bodyPr wrap="square" rtlCol="0">
            <a:spAutoFit/>
          </a:bodyPr>
          <a:lstStyle/>
          <a:p>
            <a:pPr algn="ctr"/>
            <a:r>
              <a:rPr lang="en-US" sz="4400" dirty="0"/>
              <a:t>Maplecrest Farm </a:t>
            </a:r>
          </a:p>
          <a:p>
            <a:pPr algn="ctr"/>
            <a:r>
              <a:rPr lang="en-US" sz="4400" dirty="0"/>
              <a:t>2020</a:t>
            </a:r>
          </a:p>
          <a:p>
            <a:pPr algn="ctr"/>
            <a:r>
              <a:rPr lang="en-US" sz="4400" dirty="0"/>
              <a:t>Protecting 140 acres of farmland</a:t>
            </a:r>
          </a:p>
          <a:p>
            <a:endParaRPr lang="en-US" sz="3200" dirty="0"/>
          </a:p>
        </p:txBody>
      </p:sp>
    </p:spTree>
    <p:extLst>
      <p:ext uri="{BB962C8B-B14F-4D97-AF65-F5344CB8AC3E}">
        <p14:creationId xmlns:p14="http://schemas.microsoft.com/office/powerpoint/2010/main" val="2423147267"/>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682CD5-0275-4610-98D2-66002731D3C7}"/>
              </a:ext>
            </a:extLst>
          </p:cNvPr>
          <p:cNvSpPr txBox="1"/>
          <p:nvPr/>
        </p:nvSpPr>
        <p:spPr>
          <a:xfrm>
            <a:off x="3047223" y="869977"/>
            <a:ext cx="6097554" cy="5101653"/>
          </a:xfrm>
          <a:prstGeom prst="rect">
            <a:avLst/>
          </a:prstGeom>
          <a:noFill/>
        </p:spPr>
        <p:txBody>
          <a:bodyPr wrap="square">
            <a:spAutoFit/>
          </a:bodyPr>
          <a:lstStyle/>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Proposal</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Purchase the Development Rights of Maplecrest Farm in partnership with the CT Department of Agriculture. </a:t>
            </a:r>
          </a:p>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Property</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Maplecrest Farm on Route 169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Owners</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Timothy, Wendy, Lucas, and Angela Young.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Acreage</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approximately 140 acres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Cost to town</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 more than $65,000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Open Space Fund has necessary monies.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THERE WILL BE NO INCREASE TO THE BUDGET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1D0E407-95AF-4A85-8285-89BC6B060242}"/>
              </a:ext>
            </a:extLst>
          </p:cNvPr>
          <p:cNvGraphicFramePr>
            <a:graphicFrameLocks noGrp="1"/>
          </p:cNvGraphicFramePr>
          <p:nvPr>
            <p:extLst>
              <p:ext uri="{D42A27DB-BD31-4B8C-83A1-F6EECF244321}">
                <p14:modId xmlns:p14="http://schemas.microsoft.com/office/powerpoint/2010/main" val="3850506668"/>
              </p:ext>
            </p:extLst>
          </p:nvPr>
        </p:nvGraphicFramePr>
        <p:xfrm>
          <a:off x="263048" y="688933"/>
          <a:ext cx="11372226" cy="5786512"/>
        </p:xfrm>
        <a:graphic>
          <a:graphicData uri="http://schemas.openxmlformats.org/drawingml/2006/table">
            <a:tbl>
              <a:tblPr/>
              <a:tblGrid>
                <a:gridCol w="11372226">
                  <a:extLst>
                    <a:ext uri="{9D8B030D-6E8A-4147-A177-3AD203B41FA5}">
                      <a16:colId xmlns:a16="http://schemas.microsoft.com/office/drawing/2014/main" val="2327804191"/>
                    </a:ext>
                  </a:extLst>
                </a:gridCol>
              </a:tblGrid>
              <a:tr h="5786512">
                <a:tc>
                  <a:txBody>
                    <a:bodyPr/>
                    <a:lstStyle/>
                    <a:p>
                      <a:r>
                        <a:rPr lang="en-US" dirty="0"/>
                        <a:t> </a:t>
                      </a:r>
                    </a:p>
                  </a:txBody>
                  <a:tcPr>
                    <a:lnL w="57150" cmpd="sng">
                      <a:solidFill>
                        <a:schemeClr val="accent2"/>
                      </a:solidFill>
                      <a:prstDash val="solid"/>
                    </a:lnL>
                    <a:lnR w="57150" cmpd="sng">
                      <a:solidFill>
                        <a:schemeClr val="accent2"/>
                      </a:solidFill>
                      <a:prstDash val="solid"/>
                    </a:lnR>
                    <a:lnT w="57150" cmpd="sng">
                      <a:solidFill>
                        <a:schemeClr val="accent2"/>
                      </a:solidFill>
                      <a:prstDash val="solid"/>
                    </a:lnT>
                    <a:lnB w="57150" cmpd="sng">
                      <a:solidFill>
                        <a:schemeClr val="accent2"/>
                      </a:solidFill>
                      <a:prstDash val="solid"/>
                    </a:lnB>
                  </a:tcPr>
                </a:tc>
                <a:extLst>
                  <a:ext uri="{0D108BD9-81ED-4DB2-BD59-A6C34878D82A}">
                    <a16:rowId xmlns:a16="http://schemas.microsoft.com/office/drawing/2014/main" val="686806245"/>
                  </a:ext>
                </a:extLst>
              </a:tr>
            </a:tbl>
          </a:graphicData>
        </a:graphic>
      </p:graphicFrame>
    </p:spTree>
    <p:extLst>
      <p:ext uri="{BB962C8B-B14F-4D97-AF65-F5344CB8AC3E}">
        <p14:creationId xmlns:p14="http://schemas.microsoft.com/office/powerpoint/2010/main" val="3292844685"/>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05B4-A647-4714-AF98-689C3C4F7B68}"/>
              </a:ext>
            </a:extLst>
          </p:cNvPr>
          <p:cNvSpPr>
            <a:spLocks noGrp="1"/>
          </p:cNvSpPr>
          <p:nvPr>
            <p:ph type="title"/>
          </p:nvPr>
        </p:nvSpPr>
        <p:spPr>
          <a:xfrm>
            <a:off x="665825" y="142043"/>
            <a:ext cx="10565951" cy="852255"/>
          </a:xfrm>
          <a:solidFill>
            <a:schemeClr val="accent6">
              <a:lumMod val="40000"/>
              <a:lumOff val="60000"/>
            </a:schemeClr>
          </a:solidFill>
        </p:spPr>
        <p:txBody>
          <a:bodyPr>
            <a:normAutofit/>
          </a:bodyPr>
          <a:lstStyle/>
          <a:p>
            <a:r>
              <a:rPr lang="en-US" dirty="0"/>
              <a:t>Where is Maplecrest Farm?</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57" t="32026" r="4419" b="11264"/>
          <a:stretch/>
        </p:blipFill>
        <p:spPr>
          <a:xfrm>
            <a:off x="1841326" y="1003363"/>
            <a:ext cx="7189939" cy="5781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47190885"/>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00C5-9DC9-4B99-85FC-0CC81A1CBE33}"/>
              </a:ext>
            </a:extLst>
          </p:cNvPr>
          <p:cNvSpPr>
            <a:spLocks noGrp="1"/>
          </p:cNvSpPr>
          <p:nvPr>
            <p:ph type="title"/>
          </p:nvPr>
        </p:nvSpPr>
        <p:spPr>
          <a:solidFill>
            <a:schemeClr val="accent6">
              <a:lumMod val="40000"/>
              <a:lumOff val="60000"/>
            </a:schemeClr>
          </a:solidFill>
        </p:spPr>
        <p:txBody>
          <a:bodyPr/>
          <a:lstStyle/>
          <a:p>
            <a:r>
              <a:rPr lang="en-US" dirty="0"/>
              <a:t>Where is Maplecrest Farm?</a:t>
            </a:r>
          </a:p>
        </p:txBody>
      </p:sp>
      <p:sp>
        <p:nvSpPr>
          <p:cNvPr id="3" name="Content Placeholder 2">
            <a:extLst>
              <a:ext uri="{FF2B5EF4-FFF2-40B4-BE49-F238E27FC236}">
                <a16:creationId xmlns:a16="http://schemas.microsoft.com/office/drawing/2014/main" id="{D8EF3B95-1D0D-4324-956E-1B23C488ACBC}"/>
              </a:ext>
            </a:extLst>
          </p:cNvPr>
          <p:cNvSpPr>
            <a:spLocks noGrp="1"/>
          </p:cNvSpPr>
          <p:nvPr>
            <p:ph idx="1"/>
          </p:nvPr>
        </p:nvSpPr>
        <p:spPr/>
        <p:txBody>
          <a:bodyPr/>
          <a:lstStyle/>
          <a:p>
            <a:r>
              <a:rPr lang="en-US" dirty="0"/>
              <a:t>Maplecrest Farm has frontage on 169, south of the Christmas Barn, and abuts Valleyside Farm to the east.</a:t>
            </a:r>
          </a:p>
          <a:p>
            <a:r>
              <a:rPr lang="en-US" dirty="0"/>
              <a:t>This project does NOT include the Maplecrest barn and house lot.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3744"/>
          <a:stretch/>
        </p:blipFill>
        <p:spPr>
          <a:xfrm rot="10800000">
            <a:off x="2400819" y="3349208"/>
            <a:ext cx="9624165" cy="32520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397702"/>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5174D-92D4-4D8E-A2A7-82CE1168C890}"/>
              </a:ext>
            </a:extLst>
          </p:cNvPr>
          <p:cNvSpPr>
            <a:spLocks noGrp="1"/>
          </p:cNvSpPr>
          <p:nvPr>
            <p:ph type="title"/>
          </p:nvPr>
        </p:nvSpPr>
        <p:spPr>
          <a:solidFill>
            <a:schemeClr val="accent5"/>
          </a:solidFill>
        </p:spPr>
        <p:txBody>
          <a:bodyPr/>
          <a:lstStyle/>
          <a:p>
            <a:pPr algn="ctr"/>
            <a:r>
              <a:rPr lang="en-US" dirty="0"/>
              <a:t>Why Protect Farmland?</a:t>
            </a:r>
          </a:p>
        </p:txBody>
      </p:sp>
      <p:sp>
        <p:nvSpPr>
          <p:cNvPr id="3" name="Content Placeholder 2">
            <a:extLst>
              <a:ext uri="{FF2B5EF4-FFF2-40B4-BE49-F238E27FC236}">
                <a16:creationId xmlns:a16="http://schemas.microsoft.com/office/drawing/2014/main" id="{95A099B9-42DA-40D5-A5F4-BAEAAA810154}"/>
              </a:ext>
            </a:extLst>
          </p:cNvPr>
          <p:cNvSpPr>
            <a:spLocks noGrp="1"/>
          </p:cNvSpPr>
          <p:nvPr>
            <p:ph idx="1"/>
          </p:nvPr>
        </p:nvSpPr>
        <p:spPr/>
        <p:txBody>
          <a:bodyPr/>
          <a:lstStyle/>
          <a:p>
            <a:r>
              <a:rPr lang="en-US" dirty="0"/>
              <a:t>Protecting local farmland protects the ability to provide a local supply of food </a:t>
            </a:r>
          </a:p>
          <a:p>
            <a:r>
              <a:rPr lang="en-US" dirty="0"/>
              <a:t>Protection contributes to local quality of life </a:t>
            </a:r>
          </a:p>
          <a:p>
            <a:r>
              <a:rPr lang="en-US" dirty="0"/>
              <a:t>Protection supports wildlife and habitat </a:t>
            </a:r>
          </a:p>
          <a:p>
            <a:r>
              <a:rPr lang="en-US" dirty="0"/>
              <a:t>Protection supports other local farmers by helping to maintain a vibrant agricultural community</a:t>
            </a:r>
          </a:p>
          <a:p>
            <a:endParaRPr lang="en-US" dirty="0"/>
          </a:p>
        </p:txBody>
      </p:sp>
    </p:spTree>
    <p:extLst>
      <p:ext uri="{BB962C8B-B14F-4D97-AF65-F5344CB8AC3E}">
        <p14:creationId xmlns:p14="http://schemas.microsoft.com/office/powerpoint/2010/main" val="855326541"/>
      </p:ext>
    </p:extLst>
  </p:cSld>
  <p:clrMapOvr>
    <a:masterClrMapping/>
  </p:clrMapOvr>
  <mc:AlternateContent xmlns:mc="http://schemas.openxmlformats.org/markup-compatibility/2006" xmlns:p14="http://schemas.microsoft.com/office/powerpoint/2010/main">
    <mc:Choice Requires="p14">
      <p:transition spd="slow" p14:dur="2000" advClick="0" advTm="6000">
        <p:push dir="u"/>
      </p:transition>
    </mc:Choice>
    <mc:Fallback xmlns="">
      <p:transition spd="slow" advClick="0" advTm="6000">
        <p:push dir="u"/>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7521</TotalTime>
  <Words>846</Words>
  <Application>Microsoft Office PowerPoint</Application>
  <PresentationFormat>Widescreen</PresentationFormat>
  <Paragraphs>89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   Woodstock  Open Space &amp;  Farmland Preservation Committee</vt:lpstr>
      <vt:lpstr> Woodstock  Open Space &amp; Farmland Preservation Committee History </vt:lpstr>
      <vt:lpstr>Who We Are: Membership 2020</vt:lpstr>
      <vt:lpstr>Woodstock Protected Farms</vt:lpstr>
      <vt:lpstr>PowerPoint Presentation</vt:lpstr>
      <vt:lpstr>PowerPoint Presentation</vt:lpstr>
      <vt:lpstr>Where is Maplecrest Farm?</vt:lpstr>
      <vt:lpstr>Where is Maplecrest Farm?</vt:lpstr>
      <vt:lpstr>Why Protect Farmland?</vt:lpstr>
      <vt:lpstr>Saving Land Saves Taxes</vt:lpstr>
      <vt:lpstr>Farmland Protection Helps Control Local Taxes</vt:lpstr>
      <vt:lpstr>PowerPoint Presentation</vt:lpstr>
      <vt:lpstr>Maplecrest Farm</vt:lpstr>
      <vt:lpstr>Plan of Conservation and Development</vt:lpstr>
      <vt:lpstr>Where does the money come from?</vt:lpstr>
      <vt:lpstr>Paying for the project</vt:lpstr>
      <vt:lpstr>What is the Next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Maplecrest Farm</dc:title>
  <dc:creator>Dawn C. Adiletta</dc:creator>
  <cp:lastModifiedBy>Crystal Adams</cp:lastModifiedBy>
  <cp:revision>69</cp:revision>
  <cp:lastPrinted>2020-11-23T17:09:25Z</cp:lastPrinted>
  <dcterms:created xsi:type="dcterms:W3CDTF">2020-07-09T18:38:54Z</dcterms:created>
  <dcterms:modified xsi:type="dcterms:W3CDTF">2020-12-07T15:33:09Z</dcterms:modified>
</cp:coreProperties>
</file>